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797675" cy="9928225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00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 showGuides="1">
      <p:cViewPr>
        <p:scale>
          <a:sx n="132" d="100"/>
          <a:sy n="132" d="100"/>
        </p:scale>
        <p:origin x="-930" y="8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98" d="100"/>
          <a:sy n="98" d="100"/>
        </p:scale>
        <p:origin x="-3552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38678B-1B4D-4652-BA39-60FAA2406C67}" type="datetimeFigureOut">
              <a:rPr lang="fi-FI" smtClean="0"/>
              <a:pPr/>
              <a:t>13.3.2015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5C1D27-33AE-48B6-8533-0AD83FE590F6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2561685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D6633-A21D-41F6-9DCA-55C2031F52E3}" type="datetimeFigureOut">
              <a:rPr lang="fi-FI" smtClean="0"/>
              <a:pPr/>
              <a:t>13.3.2015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1084E-A856-495C-B990-28A3E30098E6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1429061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735" y="283"/>
            <a:ext cx="4077887" cy="6857434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225910" y="2837543"/>
            <a:ext cx="6370426" cy="1533018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600" b="0"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224136" y="4653136"/>
            <a:ext cx="5508104" cy="720080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3196-3C86-4F02-AA40-5C2EA426DEE5}" type="datetime1">
              <a:rPr lang="fi-FI" smtClean="0"/>
              <a:pPr/>
              <a:t>13.3.2015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Toimisto   |   Otsikko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9" name="Kuva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82" y="668181"/>
            <a:ext cx="4468589" cy="16086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62618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isältö luettelomerkeill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4A9C-EBDE-4DE5-AE12-1CC3DBE776BF}" type="datetime1">
              <a:rPr lang="fi-FI" smtClean="0"/>
              <a:pPr/>
              <a:t>13.3.2015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Toimisto   |   Otsikko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398419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i luettelomerkke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44CBA-7A38-4083-BBD7-8281C88E998F}" type="datetime1">
              <a:rPr lang="fi-FI" smtClean="0"/>
              <a:pPr/>
              <a:t>13.3.2015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Toimisto   |   Otsikko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279366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899592" y="1844824"/>
            <a:ext cx="3744416" cy="428133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88024" y="1844824"/>
            <a:ext cx="3754760" cy="428133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3D207-90EF-438E-87DF-620F2477B3FE}" type="datetime1">
              <a:rPr lang="fi-FI" smtClean="0"/>
              <a:pPr/>
              <a:t>13.3.2015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Toimisto   |   Otsikko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1912263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9BB0D-26A7-45C6-B2D5-25D5ED504062}" type="datetime1">
              <a:rPr lang="fi-FI" smtClean="0"/>
              <a:pPr/>
              <a:t>13.3.2015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Toimisto   |   Otsikko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982026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3E04A-C3E2-4813-BB7F-F0CC472A93BC}" type="datetime1">
              <a:rPr lang="fi-FI" smtClean="0"/>
              <a:pPr/>
              <a:t>13.3.2015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Toimisto   |   Otsikko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1259832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0" y="4802400"/>
            <a:ext cx="4827633" cy="2060278"/>
          </a:xfrm>
          <a:prstGeom prst="rect">
            <a:avLst/>
          </a:prstGeom>
        </p:spPr>
      </p:pic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899592" y="515257"/>
            <a:ext cx="7920880" cy="111354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99592" y="1821543"/>
            <a:ext cx="7920880" cy="43046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1123950" y="6545237"/>
            <a:ext cx="838200" cy="19613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>
                <a:solidFill>
                  <a:srgbClr val="000000"/>
                </a:solidFill>
              </a:defRPr>
            </a:lvl1pPr>
          </a:lstStyle>
          <a:p>
            <a:fld id="{BC2B2460-3C23-4907-8C9D-C9F8E26D504A}" type="datetime1">
              <a:rPr lang="fi-FI" smtClean="0"/>
              <a:pPr/>
              <a:t>13.3.2015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964432" y="6545237"/>
            <a:ext cx="2895600" cy="19613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rgbClr val="000000"/>
                </a:solidFill>
              </a:defRPr>
            </a:lvl1pPr>
          </a:lstStyle>
          <a:p>
            <a:r>
              <a:rPr lang="fi-FI" smtClean="0"/>
              <a:t>Toimisto   |   Otsikko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755576" y="6545237"/>
            <a:ext cx="365993" cy="19613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rgbClr val="000000"/>
                </a:solidFill>
              </a:defRPr>
            </a:lvl1pPr>
          </a:lstStyle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1245484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2" r:id="rId4"/>
    <p:sldLayoutId id="2147483654" r:id="rId5"/>
    <p:sldLayoutId id="2147483655" r:id="rId6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5600" indent="-355600" algn="l" defTabSz="914400" rtl="0" eaLnBrk="1" latinLnBrk="0" hangingPunct="1">
        <a:lnSpc>
          <a:spcPct val="95000"/>
        </a:lnSpc>
        <a:spcBef>
          <a:spcPts val="600"/>
        </a:spcBef>
        <a:buClr>
          <a:srgbClr val="B6BF00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19138" indent="-363538" algn="l" defTabSz="914400" rtl="0" eaLnBrk="1" latinLnBrk="0" hangingPunct="1">
        <a:lnSpc>
          <a:spcPct val="95000"/>
        </a:lnSpc>
        <a:spcBef>
          <a:spcPts val="600"/>
        </a:spcBef>
        <a:buClr>
          <a:srgbClr val="B6BF00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74738" indent="-355600" algn="l" defTabSz="914400" rtl="0" eaLnBrk="1" latinLnBrk="0" hangingPunct="1">
        <a:lnSpc>
          <a:spcPct val="95000"/>
        </a:lnSpc>
        <a:spcBef>
          <a:spcPts val="600"/>
        </a:spcBef>
        <a:buClr>
          <a:srgbClr val="B6BF00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688" indent="-361950" algn="l" defTabSz="914400" rtl="0" eaLnBrk="1" latinLnBrk="0" hangingPunct="1">
        <a:lnSpc>
          <a:spcPct val="95000"/>
        </a:lnSpc>
        <a:spcBef>
          <a:spcPts val="600"/>
        </a:spcBef>
        <a:buClr>
          <a:srgbClr val="B6BF00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792288" indent="-355600" algn="l" defTabSz="914400" rtl="0" eaLnBrk="1" latinLnBrk="0" hangingPunct="1">
        <a:lnSpc>
          <a:spcPct val="95000"/>
        </a:lnSpc>
        <a:spcBef>
          <a:spcPts val="600"/>
        </a:spcBef>
        <a:buClr>
          <a:srgbClr val="B6BF00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raimo.hokkanen@te.toimisto.f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225910" y="2837542"/>
            <a:ext cx="6370426" cy="2103626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Nuori asiakkaana</a:t>
            </a:r>
            <a:br>
              <a:rPr lang="fi-FI" dirty="0" smtClean="0"/>
            </a:br>
            <a:r>
              <a:rPr lang="fi-FI" dirty="0" smtClean="0"/>
              <a:t>Mikä nuorten ohjauksessa kantaa?</a:t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Ti 10.3.2015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1123950" y="6453336"/>
            <a:ext cx="783754" cy="216024"/>
          </a:xfrm>
        </p:spPr>
        <p:txBody>
          <a:bodyPr/>
          <a:lstStyle/>
          <a:p>
            <a:fld id="{DB7A7A5D-3E07-4236-B1CC-3C995A1E8BDC}" type="datetime1">
              <a:rPr lang="fi-FI" smtClean="0"/>
              <a:pPr/>
              <a:t>13.3.2015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1964432" y="6381329"/>
            <a:ext cx="3759696" cy="360040"/>
          </a:xfrm>
        </p:spPr>
        <p:txBody>
          <a:bodyPr/>
          <a:lstStyle/>
          <a:p>
            <a:r>
              <a:rPr lang="fi-FI" dirty="0" smtClean="0"/>
              <a:t>Uudenmaan työ- ja elinkeinotoimisto, Helsingin keskusta </a:t>
            </a:r>
          </a:p>
          <a:p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755576" y="6453336"/>
            <a:ext cx="365993" cy="216024"/>
          </a:xfrm>
        </p:spPr>
        <p:txBody>
          <a:bodyPr/>
          <a:lstStyle/>
          <a:p>
            <a:pPr algn="l"/>
            <a:fld id="{90912E3B-9838-4611-AED2-1868E41D44C1}" type="slidenum">
              <a:rPr lang="fi-FI" smtClean="0"/>
              <a:pPr algn="l"/>
              <a:t>1</a:t>
            </a:fld>
            <a:endParaRPr lang="fi-FI" dirty="0"/>
          </a:p>
        </p:txBody>
      </p:sp>
    </p:spTree>
    <p:extLst>
      <p:ext uri="{BB962C8B-B14F-4D97-AF65-F5344CB8AC3E}">
        <p14:creationId xmlns="" xmlns:p14="http://schemas.microsoft.com/office/powerpoint/2010/main" val="180595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200" dirty="0" smtClean="0"/>
              <a:t>Ohjauksen lyhyt Suomen historia</a:t>
            </a:r>
            <a:endParaRPr lang="fi-FI" sz="32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99592" y="1268760"/>
            <a:ext cx="7920880" cy="5184575"/>
          </a:xfrm>
        </p:spPr>
        <p:txBody>
          <a:bodyPr>
            <a:normAutofit/>
          </a:bodyPr>
          <a:lstStyle/>
          <a:p>
            <a:pPr lvl="2">
              <a:buNone/>
            </a:pPr>
            <a:endParaRPr lang="fi-FI" dirty="0" smtClean="0"/>
          </a:p>
          <a:p>
            <a:pPr marL="1176338" lvl="2" indent="-457200">
              <a:buNone/>
            </a:pPr>
            <a:r>
              <a:rPr lang="fi-FI" dirty="0" smtClean="0"/>
              <a:t> - mitä noin 40 vuodessa on tapahtunut?</a:t>
            </a:r>
          </a:p>
          <a:p>
            <a:pPr marL="1176338" lvl="2" indent="-457200">
              <a:buNone/>
            </a:pPr>
            <a:endParaRPr lang="fi-FI" dirty="0" smtClean="0"/>
          </a:p>
          <a:p>
            <a:pPr marL="1176338" lvl="2" indent="-457200">
              <a:buNone/>
            </a:pPr>
            <a:r>
              <a:rPr lang="fi-FI" dirty="0" smtClean="0"/>
              <a:t>	A) ammatinvalinnanohjauksen vaihe 1960- ja 1970 –luku</a:t>
            </a:r>
          </a:p>
          <a:p>
            <a:pPr marL="1176338" lvl="2" indent="-457200">
              <a:buNone/>
            </a:pPr>
            <a:endParaRPr lang="fi-FI" dirty="0" smtClean="0"/>
          </a:p>
          <a:p>
            <a:pPr marL="1176338" lvl="2" indent="-457200">
              <a:buNone/>
            </a:pPr>
            <a:r>
              <a:rPr lang="fi-FI" dirty="0" smtClean="0"/>
              <a:t>	B) opinto-ohjauksen vaihde 1980- ja 1990 –luku</a:t>
            </a:r>
          </a:p>
          <a:p>
            <a:pPr marL="1176338" lvl="2" indent="-457200">
              <a:buNone/>
            </a:pPr>
            <a:endParaRPr lang="fi-FI" sz="1300" dirty="0" smtClean="0"/>
          </a:p>
          <a:p>
            <a:pPr marL="1176338" lvl="2" indent="-457200">
              <a:buNone/>
            </a:pPr>
            <a:r>
              <a:rPr lang="fi-FI" sz="1300" dirty="0" smtClean="0"/>
              <a:t>	</a:t>
            </a:r>
            <a:r>
              <a:rPr lang="fi-FI" dirty="0" smtClean="0"/>
              <a:t>C) valmentavan ohjauksen vaihe 1990 –luku ja 2000 –luku</a:t>
            </a:r>
          </a:p>
          <a:p>
            <a:pPr marL="1176338" lvl="2" indent="-457200">
              <a:buNone/>
            </a:pPr>
            <a:endParaRPr lang="fi-FI" dirty="0" smtClean="0"/>
          </a:p>
          <a:p>
            <a:pPr marL="1176338" lvl="2" indent="-457200">
              <a:buNone/>
            </a:pPr>
            <a:r>
              <a:rPr lang="fi-FI" dirty="0" smtClean="0"/>
              <a:t>	D) 2010-luku sähköinen ohjaus </a:t>
            </a:r>
            <a:r>
              <a:rPr lang="fi-FI" sz="1300" dirty="0" smtClean="0"/>
              <a:t/>
            </a:r>
            <a:br>
              <a:rPr lang="fi-FI" sz="1300" dirty="0" smtClean="0"/>
            </a:br>
            <a:endParaRPr lang="fi-FI" sz="1300" dirty="0" smtClean="0"/>
          </a:p>
          <a:p>
            <a:pPr marL="1176338" lvl="2" indent="-457200">
              <a:buNone/>
            </a:pPr>
            <a:endParaRPr lang="fi-FI" dirty="0" smtClean="0"/>
          </a:p>
          <a:p>
            <a:pPr lvl="2">
              <a:buNone/>
            </a:pP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4A9C-EBDE-4DE5-AE12-1CC3DBE776BF}" type="datetime1">
              <a:rPr lang="fi-FI" smtClean="0"/>
              <a:pPr/>
              <a:t>13.3.2015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Toimisto   |   Otsikko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2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200" dirty="0" smtClean="0"/>
              <a:t>Yleisiä havaintoja</a:t>
            </a:r>
            <a:endParaRPr lang="fi-FI" sz="32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fi-FI" dirty="0" smtClean="0"/>
          </a:p>
          <a:p>
            <a:pPr lvl="1">
              <a:buNone/>
            </a:pPr>
            <a:r>
              <a:rPr lang="fi-FI" dirty="0" smtClean="0"/>
              <a:t>Ohjauksen tarve lisääntyy koko ajan:</a:t>
            </a:r>
          </a:p>
          <a:p>
            <a:pPr lvl="1">
              <a:buNone/>
            </a:pPr>
            <a:endParaRPr lang="fi-FI" dirty="0" smtClean="0"/>
          </a:p>
          <a:p>
            <a:pPr lvl="1">
              <a:buNone/>
            </a:pPr>
            <a:r>
              <a:rPr lang="fi-FI" dirty="0" smtClean="0"/>
              <a:t>	- mitä monimutkaisemmaksi yhteiskunta muuttuu </a:t>
            </a:r>
          </a:p>
          <a:p>
            <a:pPr lvl="1">
              <a:buNone/>
            </a:pPr>
            <a:r>
              <a:rPr lang="fi-FI" dirty="0" smtClean="0"/>
              <a:t>	- mitä nopeampaa muutokset ovat</a:t>
            </a:r>
          </a:p>
          <a:p>
            <a:pPr lvl="1">
              <a:buNone/>
            </a:pPr>
            <a:r>
              <a:rPr lang="fi-FI" dirty="0" smtClean="0"/>
              <a:t>	- mitä syklisemmäksi työelämä muuttuu</a:t>
            </a:r>
          </a:p>
          <a:p>
            <a:pPr lvl="1">
              <a:buNone/>
            </a:pPr>
            <a:r>
              <a:rPr lang="fi-FI" dirty="0" smtClean="0"/>
              <a:t>	- mitä enemmän tieto lisääntyy</a:t>
            </a:r>
          </a:p>
          <a:p>
            <a:pPr lvl="1">
              <a:buNone/>
            </a:pPr>
            <a:endParaRPr lang="fi-FI" dirty="0" smtClean="0"/>
          </a:p>
          <a:p>
            <a:pPr lvl="1">
              <a:buNone/>
            </a:pPr>
            <a:r>
              <a:rPr lang="fi-FI" b="1" dirty="0" smtClean="0"/>
              <a:t>	</a:t>
            </a:r>
          </a:p>
          <a:p>
            <a:pPr lvl="1">
              <a:buNone/>
            </a:pPr>
            <a:endParaRPr lang="fi-FI" dirty="0" smtClean="0"/>
          </a:p>
          <a:p>
            <a:pPr lvl="1"/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4A9C-EBDE-4DE5-AE12-1CC3DBE776BF}" type="datetime1">
              <a:rPr lang="fi-FI" smtClean="0"/>
              <a:pPr/>
              <a:t>13.3.2015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Toimisto   |   Otsikko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3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Nuori ohjauksen asiakkaana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99592" y="1340768"/>
            <a:ext cx="7920880" cy="4785395"/>
          </a:xfrm>
        </p:spPr>
        <p:txBody>
          <a:bodyPr/>
          <a:lstStyle/>
          <a:p>
            <a:r>
              <a:rPr lang="fi-FI" dirty="0" smtClean="0"/>
              <a:t>Onnistuneen ohjauksen peruskaava</a:t>
            </a:r>
          </a:p>
          <a:p>
            <a:endParaRPr lang="fi-FI" dirty="0" smtClean="0"/>
          </a:p>
          <a:p>
            <a:pPr>
              <a:buNone/>
            </a:pPr>
            <a:r>
              <a:rPr lang="fi-FI" b="1" dirty="0" smtClean="0"/>
              <a:t>			Kuuntelemisen taito </a:t>
            </a:r>
          </a:p>
          <a:p>
            <a:pPr>
              <a:buNone/>
            </a:pPr>
            <a:r>
              <a:rPr lang="fi-FI" b="1" dirty="0" smtClean="0"/>
              <a:t>				X</a:t>
            </a:r>
          </a:p>
          <a:p>
            <a:pPr>
              <a:buNone/>
            </a:pPr>
            <a:r>
              <a:rPr lang="fi-FI" b="1" dirty="0" smtClean="0"/>
              <a:t>			  vuorovaikutus</a:t>
            </a:r>
          </a:p>
          <a:p>
            <a:pPr>
              <a:buNone/>
            </a:pPr>
            <a:r>
              <a:rPr lang="fi-FI" b="1" dirty="0" smtClean="0"/>
              <a:t>				X</a:t>
            </a:r>
          </a:p>
          <a:p>
            <a:pPr>
              <a:buNone/>
            </a:pPr>
            <a:r>
              <a:rPr lang="fi-FI" b="1" dirty="0" smtClean="0"/>
              <a:t>			       faktat</a:t>
            </a:r>
          </a:p>
          <a:p>
            <a:pPr>
              <a:buNone/>
            </a:pPr>
            <a:r>
              <a:rPr lang="fi-FI" b="1" dirty="0" smtClean="0"/>
              <a:t>				X</a:t>
            </a:r>
          </a:p>
          <a:p>
            <a:pPr>
              <a:buNone/>
            </a:pPr>
            <a:r>
              <a:rPr lang="fi-FI" b="1" dirty="0" smtClean="0"/>
              <a:t>			usko tulevaisuuteen</a:t>
            </a:r>
          </a:p>
          <a:p>
            <a:pPr>
              <a:buNone/>
            </a:pPr>
            <a:endParaRPr lang="fi-FI" b="1" dirty="0" smtClean="0"/>
          </a:p>
          <a:p>
            <a:pPr>
              <a:buNone/>
            </a:pPr>
            <a:r>
              <a:rPr lang="fi-FI" b="1" dirty="0" smtClean="0"/>
              <a:t>		=	ohjauksen laatu, onnistuminen</a:t>
            </a:r>
          </a:p>
          <a:p>
            <a:pPr>
              <a:buNone/>
            </a:pPr>
            <a:r>
              <a:rPr lang="fi-FI" b="1" dirty="0" smtClean="0"/>
              <a:t>			</a:t>
            </a:r>
            <a:endParaRPr lang="fi-FI" b="1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4A9C-EBDE-4DE5-AE12-1CC3DBE776BF}" type="datetime1">
              <a:rPr lang="fi-FI" smtClean="0"/>
              <a:pPr/>
              <a:t>13.3.2015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Toimisto   |   Otsikko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4</a:t>
            </a:fld>
            <a:endParaRPr lang="fi-FI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Mitä lähitulevaisuudessa nuorten ohjauksessa? Ohjaamo pelastaa!!!!</a:t>
            </a:r>
            <a:br>
              <a:rPr lang="fi-FI" dirty="0" smtClean="0"/>
            </a:br>
            <a:r>
              <a:rPr lang="fi-FI" dirty="0" smtClean="0"/>
              <a:t>Mikä on ohjaamo?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99592" y="1821542"/>
            <a:ext cx="7920880" cy="4631793"/>
          </a:xfrm>
        </p:spPr>
        <p:txBody>
          <a:bodyPr>
            <a:normAutofit fontScale="70000" lnSpcReduction="20000"/>
          </a:bodyPr>
          <a:lstStyle/>
          <a:p>
            <a:pPr marL="114300" indent="0" fontAlgn="base">
              <a:spcBef>
                <a:spcPct val="0"/>
              </a:spcBef>
              <a:spcAft>
                <a:spcPts val="1000"/>
              </a:spcAft>
            </a:pPr>
            <a:r>
              <a:rPr lang="fi-FI" sz="2100" dirty="0" smtClean="0">
                <a:cs typeface="Arial" pitchFamily="34" charset="0"/>
              </a:rPr>
              <a:t>Kohderyhmänä alle 30-vuotiaat nuoret</a:t>
            </a:r>
          </a:p>
          <a:p>
            <a:pPr marL="114300" indent="0" fontAlgn="base">
              <a:spcBef>
                <a:spcPct val="0"/>
              </a:spcBef>
              <a:spcAft>
                <a:spcPts val="1000"/>
              </a:spcAft>
            </a:pPr>
            <a:r>
              <a:rPr lang="fi-FI" sz="2100" dirty="0" smtClean="0"/>
              <a:t> </a:t>
            </a:r>
            <a:r>
              <a:rPr lang="fi-FI" sz="2100" dirty="0" smtClean="0">
                <a:cs typeface="Arial" pitchFamily="34" charset="0"/>
              </a:rPr>
              <a:t>Matalan kynnyksen palvelu</a:t>
            </a:r>
          </a:p>
          <a:p>
            <a:pPr marL="114300" indent="0" fontAlgn="base">
              <a:spcBef>
                <a:spcPct val="0"/>
              </a:spcBef>
              <a:spcAft>
                <a:spcPts val="1000"/>
              </a:spcAft>
            </a:pPr>
            <a:r>
              <a:rPr lang="fi-FI" sz="2100" dirty="0" smtClean="0"/>
              <a:t> </a:t>
            </a:r>
            <a:r>
              <a:rPr lang="fi-FI" sz="2100" dirty="0" smtClean="0">
                <a:cs typeface="Arial" pitchFamily="34" charset="0"/>
              </a:rPr>
              <a:t>Tietoa, neuvontaa, ohjausta ja tukea monialaisesti peruspalveluiden ja laajan yhteistyöverkoston kumppanuuksia hyödyntäen</a:t>
            </a:r>
          </a:p>
          <a:p>
            <a:pPr marL="114300" indent="0" fontAlgn="base">
              <a:spcBef>
                <a:spcPct val="0"/>
              </a:spcBef>
              <a:spcAft>
                <a:spcPts val="1000"/>
              </a:spcAft>
            </a:pPr>
            <a:r>
              <a:rPr lang="fi-FI" sz="2100" dirty="0" smtClean="0"/>
              <a:t> </a:t>
            </a:r>
            <a:r>
              <a:rPr lang="fi-FI" sz="2100" dirty="0" smtClean="0">
                <a:cs typeface="Arial" pitchFamily="34" charset="0"/>
              </a:rPr>
              <a:t>Lähtökohtana nuoren moninaiset ja muuntuvat palvelutarpeet </a:t>
            </a:r>
          </a:p>
          <a:p>
            <a:pPr marL="114300" indent="0" fontAlgn="base">
              <a:spcBef>
                <a:spcPct val="0"/>
              </a:spcBef>
              <a:spcAft>
                <a:spcPts val="1000"/>
              </a:spcAft>
            </a:pPr>
            <a:r>
              <a:rPr lang="fi-FI" sz="2100" dirty="0" smtClean="0"/>
              <a:t> </a:t>
            </a:r>
            <a:r>
              <a:rPr lang="fi-FI" sz="2100" dirty="0" smtClean="0">
                <a:cs typeface="Arial" pitchFamily="34" charset="0"/>
              </a:rPr>
              <a:t>Tavoitteena nuoren oman koulutukseen ja työllistymiseen johtavan polun löytyminen</a:t>
            </a:r>
          </a:p>
          <a:p>
            <a:pPr marL="114300" indent="0" fontAlgn="base">
              <a:spcBef>
                <a:spcPct val="0"/>
              </a:spcBef>
              <a:spcAft>
                <a:spcPts val="1000"/>
              </a:spcAft>
            </a:pPr>
            <a:r>
              <a:rPr lang="fi-FI" sz="2100" dirty="0" smtClean="0"/>
              <a:t> </a:t>
            </a:r>
            <a:r>
              <a:rPr lang="fi-FI" sz="2100" dirty="0" smtClean="0">
                <a:cs typeface="Arial" pitchFamily="34" charset="0"/>
              </a:rPr>
              <a:t>Nuoren osallisuuden tukeminen</a:t>
            </a:r>
          </a:p>
          <a:p>
            <a:pPr marL="514350" lvl="1" indent="0" fontAlgn="base">
              <a:spcBef>
                <a:spcPct val="0"/>
              </a:spcBef>
              <a:spcAft>
                <a:spcPts val="1000"/>
              </a:spcAft>
              <a:buFontTx/>
              <a:buChar char="-"/>
            </a:pPr>
            <a:r>
              <a:rPr lang="fi-FI" sz="1700" dirty="0" smtClean="0">
                <a:cs typeface="Arial" pitchFamily="34" charset="0"/>
              </a:rPr>
              <a:t> </a:t>
            </a:r>
            <a:r>
              <a:rPr lang="fi-FI" dirty="0" smtClean="0">
                <a:cs typeface="Arial" pitchFamily="34" charset="0"/>
              </a:rPr>
              <a:t>Nuoren osallistuminen oman polun suunnitteluun</a:t>
            </a:r>
          </a:p>
          <a:p>
            <a:pPr marL="514350" lvl="1" indent="0" fontAlgn="base">
              <a:spcBef>
                <a:spcPct val="0"/>
              </a:spcBef>
              <a:spcAft>
                <a:spcPts val="1000"/>
              </a:spcAft>
              <a:buFontTx/>
              <a:buChar char="-"/>
            </a:pPr>
            <a:r>
              <a:rPr lang="fi-FI" dirty="0" smtClean="0"/>
              <a:t> </a:t>
            </a:r>
            <a:r>
              <a:rPr lang="fi-FI" dirty="0" smtClean="0">
                <a:cs typeface="Arial" pitchFamily="34" charset="0"/>
              </a:rPr>
              <a:t>Nuoret Ohjaamo-toiminnan suunnittelijoina, kehittäjinä ja aktiivisina toimijoina</a:t>
            </a:r>
          </a:p>
          <a:p>
            <a:pPr marL="114300" indent="0" fontAlgn="base">
              <a:spcBef>
                <a:spcPct val="0"/>
              </a:spcBef>
              <a:spcAft>
                <a:spcPts val="1000"/>
              </a:spcAft>
            </a:pPr>
            <a:r>
              <a:rPr lang="fi-FI" sz="2100" dirty="0" smtClean="0"/>
              <a:t> </a:t>
            </a:r>
            <a:r>
              <a:rPr lang="fi-FI" sz="2100" dirty="0" smtClean="0">
                <a:cs typeface="Arial" pitchFamily="34" charset="0"/>
              </a:rPr>
              <a:t>Sopimukseen perustuva toimintamalli</a:t>
            </a:r>
            <a:r>
              <a:rPr lang="fi-FI" sz="1900" dirty="0" smtClean="0">
                <a:cs typeface="Arial" pitchFamily="34" charset="0"/>
              </a:rPr>
              <a:t>:</a:t>
            </a:r>
          </a:p>
          <a:p>
            <a:pPr marL="400050" lvl="1" indent="0" fontAlgn="base">
              <a:spcBef>
                <a:spcPct val="0"/>
              </a:spcBef>
              <a:spcAft>
                <a:spcPts val="600"/>
              </a:spcAft>
              <a:buFont typeface="Times New Roman" pitchFamily="18" charset="0"/>
              <a:buChar char="-"/>
            </a:pPr>
            <a:r>
              <a:rPr lang="fi-FI" dirty="0" smtClean="0"/>
              <a:t> Yhteinen konsepti niin kasvokkain kuin sähköisissäkin palveluissa</a:t>
            </a:r>
          </a:p>
          <a:p>
            <a:pPr marL="400050" lvl="1" indent="0" fontAlgn="base">
              <a:spcBef>
                <a:spcPct val="0"/>
              </a:spcBef>
              <a:spcAft>
                <a:spcPts val="600"/>
              </a:spcAft>
              <a:buFont typeface="Times New Roman" pitchFamily="18" charset="0"/>
              <a:buChar char="-"/>
            </a:pPr>
            <a:r>
              <a:rPr lang="fi-FI" dirty="0" smtClean="0"/>
              <a:t> Yhteiset tilat ja tavoitteena yhteinen asiakkuusjärjestelmä</a:t>
            </a:r>
          </a:p>
          <a:p>
            <a:pPr marL="400050" lvl="1" indent="0" fontAlgn="base">
              <a:spcBef>
                <a:spcPct val="0"/>
              </a:spcBef>
              <a:spcAft>
                <a:spcPts val="600"/>
              </a:spcAft>
              <a:buFont typeface="Times New Roman" pitchFamily="18" charset="0"/>
              <a:buChar char="-"/>
            </a:pPr>
            <a:r>
              <a:rPr lang="fi-FI" dirty="0" smtClean="0"/>
              <a:t> Yhteinen jatkuvasti kehittyvä orientaatio ja osaaminen</a:t>
            </a:r>
          </a:p>
          <a:p>
            <a:pPr marL="400050" lvl="1" indent="0" fontAlgn="base">
              <a:spcBef>
                <a:spcPct val="0"/>
              </a:spcBef>
              <a:spcAft>
                <a:spcPts val="600"/>
              </a:spcAft>
              <a:buFont typeface="Times New Roman" pitchFamily="18" charset="0"/>
              <a:buChar char="-"/>
            </a:pPr>
            <a:r>
              <a:rPr lang="fi-FI" dirty="0" smtClean="0"/>
              <a:t> Yhteinen koordinaatio </a:t>
            </a:r>
          </a:p>
          <a:p>
            <a:pPr marL="400050" lvl="1" indent="0" fontAlgn="base">
              <a:spcBef>
                <a:spcPct val="0"/>
              </a:spcBef>
              <a:spcAft>
                <a:spcPts val="600"/>
              </a:spcAft>
              <a:buFont typeface="Times New Roman" pitchFamily="18" charset="0"/>
              <a:buChar char="-"/>
            </a:pPr>
            <a:r>
              <a:rPr lang="fi-FI" dirty="0" smtClean="0"/>
              <a:t> Eri toimijoiden hyvät, toimivat ja kehittyvät peruspalvelut</a:t>
            </a:r>
          </a:p>
          <a:p>
            <a:pPr marL="400050" lvl="1" indent="0" fontAlgn="base">
              <a:spcBef>
                <a:spcPct val="0"/>
              </a:spcBef>
              <a:spcAft>
                <a:spcPts val="600"/>
              </a:spcAft>
              <a:buFont typeface="Times New Roman" pitchFamily="18" charset="0"/>
              <a:buChar char="-"/>
            </a:pPr>
            <a:endParaRPr lang="fi-FI" b="1" smtClean="0"/>
          </a:p>
          <a:p>
            <a:pPr marL="400050" lvl="1" indent="0" fontAlgn="base">
              <a:spcBef>
                <a:spcPct val="0"/>
              </a:spcBef>
              <a:spcAft>
                <a:spcPts val="600"/>
              </a:spcAft>
              <a:buNone/>
            </a:pPr>
            <a:r>
              <a:rPr lang="fi-FI" b="1" smtClean="0"/>
              <a:t>Ohjaamo </a:t>
            </a:r>
            <a:r>
              <a:rPr lang="fi-FI" b="1" dirty="0" smtClean="0"/>
              <a:t>2020- luvun ohjauksen kehittynein paikka Suomessa!!??</a:t>
            </a:r>
            <a:endParaRPr lang="fi-FI" sz="2600" b="1" dirty="0" smtClean="0"/>
          </a:p>
          <a:p>
            <a:pPr marL="400050" lvl="1" indent="0" fontAlgn="base">
              <a:spcBef>
                <a:spcPct val="0"/>
              </a:spcBef>
              <a:spcAft>
                <a:spcPts val="600"/>
              </a:spcAft>
              <a:buNone/>
            </a:pPr>
            <a:endParaRPr lang="fi-FI" sz="4000" dirty="0" smtClean="0"/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4A9C-EBDE-4DE5-AE12-1CC3DBE776BF}" type="datetime1">
              <a:rPr lang="fi-FI" smtClean="0"/>
              <a:pPr/>
              <a:t>13.3.2015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Toimisto   |   Otsikko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5</a:t>
            </a:fld>
            <a:endParaRPr lang="fi-FI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99592" y="515257"/>
            <a:ext cx="7920880" cy="3777839"/>
          </a:xfrm>
        </p:spPr>
        <p:txBody>
          <a:bodyPr/>
          <a:lstStyle/>
          <a:p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Pääkaupunkiseudun Ohjaamoiden aloitusseminaari</a:t>
            </a:r>
            <a:br>
              <a:rPr lang="fi-FI" dirty="0" smtClean="0"/>
            </a:br>
            <a:r>
              <a:rPr lang="fi-FI" dirty="0" smtClean="0"/>
              <a:t>Ohjaamo tuli; nyt tehdään!</a:t>
            </a:r>
            <a:br>
              <a:rPr lang="fi-FI" dirty="0" smtClean="0"/>
            </a:br>
            <a:r>
              <a:rPr lang="fi-FI" dirty="0" smtClean="0"/>
              <a:t>26.5 – 28.5.2015</a:t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Kiitos kuuntelemisesta!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99592" y="4797151"/>
            <a:ext cx="7920880" cy="132901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fi-FI" sz="2400" dirty="0" smtClean="0"/>
              <a:t>Raimo Hokkanen</a:t>
            </a:r>
          </a:p>
          <a:p>
            <a:pPr>
              <a:buNone/>
            </a:pPr>
            <a:r>
              <a:rPr lang="fi-FI" sz="2400" dirty="0" smtClean="0"/>
              <a:t>Kehittämispäällikkö</a:t>
            </a:r>
          </a:p>
          <a:p>
            <a:pPr>
              <a:buNone/>
            </a:pPr>
            <a:r>
              <a:rPr lang="fi-FI" sz="2400" dirty="0" smtClean="0"/>
              <a:t>Uudenmaan </a:t>
            </a:r>
            <a:r>
              <a:rPr lang="fi-FI" sz="2400" dirty="0" err="1" smtClean="0"/>
              <a:t>TE-toimisto</a:t>
            </a:r>
            <a:endParaRPr lang="fi-FI" sz="2400" dirty="0" smtClean="0"/>
          </a:p>
          <a:p>
            <a:pPr>
              <a:buNone/>
            </a:pPr>
            <a:r>
              <a:rPr lang="fi-FI" sz="2400" dirty="0" err="1" smtClean="0">
                <a:hlinkClick r:id="rId2"/>
              </a:rPr>
              <a:t>raimo.hokkanen@te.toimisto.fi</a:t>
            </a:r>
            <a:endParaRPr lang="fi-FI" sz="2400" dirty="0" smtClean="0"/>
          </a:p>
          <a:p>
            <a:pPr>
              <a:buNone/>
            </a:pPr>
            <a:r>
              <a:rPr lang="fi-FI" sz="2400" dirty="0" smtClean="0"/>
              <a:t>Puh: 050-3960730</a:t>
            </a:r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4A9C-EBDE-4DE5-AE12-1CC3DBE776BF}" type="datetime1">
              <a:rPr lang="fi-FI" smtClean="0"/>
              <a:pPr/>
              <a:t>13.3.2015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Toimisto   |   Otsikko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6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__DB01_perus__FI_V____RGB">
  <a:themeElements>
    <a:clrScheme name="TE">
      <a:dk1>
        <a:sysClr val="windowText" lastClr="000000"/>
      </a:dk1>
      <a:lt1>
        <a:sysClr val="window" lastClr="FFFFFF"/>
      </a:lt1>
      <a:dk2>
        <a:srgbClr val="003883"/>
      </a:dk2>
      <a:lt2>
        <a:srgbClr val="F0F2CC"/>
      </a:lt2>
      <a:accent1>
        <a:srgbClr val="B6BF00"/>
      </a:accent1>
      <a:accent2>
        <a:srgbClr val="D9640C"/>
      </a:accent2>
      <a:accent3>
        <a:srgbClr val="779346"/>
      </a:accent3>
      <a:accent4>
        <a:srgbClr val="003883"/>
      </a:accent4>
      <a:accent5>
        <a:srgbClr val="4460A5"/>
      </a:accent5>
      <a:accent6>
        <a:srgbClr val="7C7C7C"/>
      </a:accent6>
      <a:hlink>
        <a:srgbClr val="0000FF"/>
      </a:hlink>
      <a:folHlink>
        <a:srgbClr val="800080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TE__DB01_perus__FI_V____RGB</Template>
  <TotalTime>464</TotalTime>
  <Words>151</Words>
  <Application>Microsoft Office PowerPoint</Application>
  <PresentationFormat>Näytössä katseltava diaesitys (4:3)</PresentationFormat>
  <Paragraphs>76</Paragraphs>
  <Slides>6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6</vt:i4>
      </vt:variant>
    </vt:vector>
  </HeadingPairs>
  <TitlesOfParts>
    <vt:vector size="7" baseType="lpstr">
      <vt:lpstr>TE__DB01_perus__FI_V____RGB</vt:lpstr>
      <vt:lpstr>Nuori asiakkaana Mikä nuorten ohjauksessa kantaa?  Ti 10.3.2015</vt:lpstr>
      <vt:lpstr>Ohjauksen lyhyt Suomen historia</vt:lpstr>
      <vt:lpstr>Yleisiä havaintoja</vt:lpstr>
      <vt:lpstr>Nuori ohjauksen asiakkaana</vt:lpstr>
      <vt:lpstr>Mitä lähitulevaisuudessa nuorten ohjauksessa? Ohjaamo pelastaa!!!! Mikä on ohjaamo?</vt:lpstr>
      <vt:lpstr> Pääkaupunkiseudun Ohjaamoiden aloitusseminaari Ohjaamo tuli; nyt tehdään! 26.5 – 28.5.2015   Kiitos kuuntelemisesta!</vt:lpstr>
    </vt:vector>
  </TitlesOfParts>
  <Company>AVI ELY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Maarit Finne</dc:creator>
  <cp:lastModifiedBy>temasunmti1</cp:lastModifiedBy>
  <cp:revision>74</cp:revision>
  <dcterms:created xsi:type="dcterms:W3CDTF">2013-01-31T10:56:02Z</dcterms:created>
  <dcterms:modified xsi:type="dcterms:W3CDTF">2015-03-13T06:35:23Z</dcterms:modified>
</cp:coreProperties>
</file>